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62"/>
  </p:notesMasterIdLst>
  <p:handoutMasterIdLst>
    <p:handoutMasterId r:id="rId63"/>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71" r:id="rId17"/>
    <p:sldId id="318" r:id="rId18"/>
    <p:sldId id="319" r:id="rId19"/>
    <p:sldId id="368" r:id="rId20"/>
    <p:sldId id="320" r:id="rId21"/>
    <p:sldId id="369" r:id="rId22"/>
    <p:sldId id="321" r:id="rId23"/>
    <p:sldId id="322" r:id="rId24"/>
    <p:sldId id="323" r:id="rId25"/>
    <p:sldId id="324" r:id="rId26"/>
    <p:sldId id="370" r:id="rId27"/>
    <p:sldId id="332" r:id="rId28"/>
    <p:sldId id="333" r:id="rId29"/>
    <p:sldId id="335" r:id="rId30"/>
    <p:sldId id="336" r:id="rId31"/>
    <p:sldId id="337" r:id="rId32"/>
    <p:sldId id="338" r:id="rId33"/>
    <p:sldId id="339" r:id="rId34"/>
    <p:sldId id="340" r:id="rId35"/>
    <p:sldId id="341" r:id="rId36"/>
    <p:sldId id="342" r:id="rId37"/>
    <p:sldId id="343" r:id="rId38"/>
    <p:sldId id="344" r:id="rId39"/>
    <p:sldId id="331" r:id="rId40"/>
    <p:sldId id="372" r:id="rId41"/>
    <p:sldId id="345" r:id="rId42"/>
    <p:sldId id="347" r:id="rId43"/>
    <p:sldId id="348" r:id="rId44"/>
    <p:sldId id="351" r:id="rId45"/>
    <p:sldId id="349" r:id="rId46"/>
    <p:sldId id="350" r:id="rId47"/>
    <p:sldId id="352" r:id="rId48"/>
    <p:sldId id="353" r:id="rId49"/>
    <p:sldId id="354" r:id="rId50"/>
    <p:sldId id="355" r:id="rId51"/>
    <p:sldId id="356" r:id="rId52"/>
    <p:sldId id="326" r:id="rId53"/>
    <p:sldId id="357" r:id="rId54"/>
    <p:sldId id="365" r:id="rId55"/>
    <p:sldId id="358" r:id="rId56"/>
    <p:sldId id="364" r:id="rId57"/>
    <p:sldId id="373" r:id="rId58"/>
    <p:sldId id="328" r:id="rId59"/>
    <p:sldId id="359" r:id="rId60"/>
    <p:sldId id="33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varScale="1">
        <p:scale>
          <a:sx n="70" d="100"/>
          <a:sy n="70" d="100"/>
        </p:scale>
        <p:origin x="-175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21/04/15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21/04/15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25</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54</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21/04/15</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21/04/15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21/04/15</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21/04/15</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21/04/15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21/04/15</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21/04/15</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21/04/15</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21/04/15</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21/04/15</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21/04/15</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21/04/15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21/04/15</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21/04/15</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Emil’s requests during acceptance tests on his or my 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14</a:t>
            </a:fld>
            <a:endParaRPr lang="en-US"/>
          </a:p>
        </p:txBody>
      </p:sp>
    </p:spTree>
    <p:extLst>
      <p:ext uri="{BB962C8B-B14F-4D97-AF65-F5344CB8AC3E}">
        <p14:creationId xmlns:p14="http://schemas.microsoft.com/office/powerpoint/2010/main" val="35770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This </a:t>
            </a:r>
            <a:r>
              <a:rPr lang="en-US" dirty="0" smtClean="0"/>
              <a:t>Thursday: Acceptance test</a:t>
            </a:r>
            <a:endParaRPr lang="en-US" dirty="0" smtClean="0"/>
          </a:p>
          <a:p>
            <a:pPr lvl="1"/>
            <a:r>
              <a:rPr lang="en-US" dirty="0" smtClean="0"/>
              <a:t>Note that we will have two week iterations from now on</a:t>
            </a:r>
            <a:endParaRPr lang="en-US" dirty="0" smtClean="0"/>
          </a:p>
          <a:p>
            <a:pPr lvl="1"/>
            <a:endParaRPr lang="en-US" dirty="0"/>
          </a:p>
          <a:p>
            <a:r>
              <a:rPr lang="en-US" dirty="0" smtClean="0"/>
              <a:t>Guest lecture: Agile coaches from Ericsson AB will give a guest lecture on implementing lean software development!</a:t>
            </a:r>
          </a:p>
          <a:p>
            <a:endParaRPr lang="en-US" dirty="0"/>
          </a:p>
          <a:p>
            <a:r>
              <a:rPr lang="en-US" dirty="0" smtClean="0"/>
              <a:t>Meeting </a:t>
            </a:r>
            <a:r>
              <a:rPr lang="en-US" dirty="0" smtClean="0"/>
              <a:t>with course </a:t>
            </a:r>
            <a:r>
              <a:rPr lang="en-US" dirty="0" smtClean="0"/>
              <a:t>representatives: Today after lecture?</a:t>
            </a:r>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558800"/>
            <a:ext cx="9144000" cy="6299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a:t>
            </a:r>
            <a:r>
              <a:rPr lang="en-US" sz="1200" dirty="0">
                <a:solidFill>
                  <a:schemeClr val="tx1">
                    <a:lumMod val="50000"/>
                    <a:lumOff val="50000"/>
                  </a:schemeClr>
                </a:solidFill>
                <a:latin typeface="Calibri"/>
                <a:cs typeface="Calibri"/>
              </a:rPr>
              <a:t>Boehm. Software Engineering Economics. Prentice-Hall, 1981.</a:t>
            </a:r>
            <a:endParaRPr lang="en-US" sz="1200" dirty="0">
              <a:solidFill>
                <a:schemeClr val="tx1">
                  <a:lumMod val="50000"/>
                  <a:lumOff val="50000"/>
                </a:schemeClr>
              </a:solidFill>
              <a:latin typeface="Calibri"/>
              <a:cs typeface="Calibri"/>
            </a:endParaRPr>
          </a:p>
        </p:txBody>
      </p:sp>
    </p:spTree>
    <p:extLst>
      <p:ext uri="{BB962C8B-B14F-4D97-AF65-F5344CB8AC3E}">
        <p14:creationId xmlns:p14="http://schemas.microsoft.com/office/powerpoint/2010/main" val="1607475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a:t>
            </a:r>
            <a:r>
              <a:rPr lang="en-US" i="1" dirty="0" smtClean="0"/>
              <a:t>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endParaRPr lang="en-US" sz="1000" dirty="0">
              <a:solidFill>
                <a:schemeClr val="bg1"/>
              </a:solidFill>
            </a:endParaRP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3568" y="3687752"/>
            <a:ext cx="7772400" cy="135681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4992381"/>
            <a:ext cx="7772400" cy="102630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73474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5618601"/>
            <a:ext cx="7772400" cy="71319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10652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11188" y="1839721"/>
            <a:ext cx="7772400" cy="1465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38</a:t>
            </a:fld>
            <a:endParaRPr lang="en-US"/>
          </a:p>
        </p:txBody>
      </p:sp>
    </p:spTree>
    <p:extLst>
      <p:ext uri="{BB962C8B-B14F-4D97-AF65-F5344CB8AC3E}">
        <p14:creationId xmlns:p14="http://schemas.microsoft.com/office/powerpoint/2010/main" val="784457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202841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87093429"/>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55</a:t>
            </a:fld>
            <a:endParaRPr lang="en-US"/>
          </a:p>
        </p:txBody>
      </p:sp>
    </p:spTree>
    <p:extLst>
      <p:ext uri="{BB962C8B-B14F-4D97-AF65-F5344CB8AC3E}">
        <p14:creationId xmlns:p14="http://schemas.microsoft.com/office/powerpoint/2010/main" val="2812982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a:t>
            </a:r>
            <a:r>
              <a:rPr lang="en-US" dirty="0" smtClean="0"/>
              <a:t>commitment</a:t>
            </a:r>
          </a:p>
          <a:p>
            <a:endParaRPr lang="en-US" dirty="0"/>
          </a:p>
          <a:p>
            <a:r>
              <a:rPr lang="en-US" dirty="0" smtClean="0"/>
              <a:t>Learning goal today:</a:t>
            </a:r>
          </a:p>
          <a:p>
            <a:pPr lvl="1"/>
            <a:r>
              <a:rPr lang="en-US" dirty="0" smtClean="0"/>
              <a:t>Relate </a:t>
            </a:r>
            <a:r>
              <a:rPr lang="en-US" dirty="0"/>
              <a:t>lean and agile</a:t>
            </a:r>
          </a:p>
          <a:p>
            <a:pPr lvl="1"/>
            <a:r>
              <a:rPr lang="en-US" dirty="0"/>
              <a:t>Contrast different agile methodologies</a:t>
            </a:r>
          </a:p>
          <a:p>
            <a:pPr lvl="2"/>
            <a:r>
              <a:rPr lang="en-US" dirty="0"/>
              <a:t>Agile has to do a lot with culture and spirit</a:t>
            </a:r>
          </a:p>
          <a:p>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later use</a:t>
            </a:r>
            <a:endParaRPr lang="en-US" dirty="0"/>
          </a:p>
        </p:txBody>
      </p:sp>
      <p:pic>
        <p:nvPicPr>
          <p:cNvPr id="4" name="Picture 3"/>
          <p:cNvPicPr>
            <a:picLocks noChangeAspect="1"/>
          </p:cNvPicPr>
          <p:nvPr/>
        </p:nvPicPr>
        <p:blipFill>
          <a:blip r:embed="rId2"/>
          <a:stretch>
            <a:fillRect/>
          </a:stretch>
        </p:blipFill>
        <p:spPr>
          <a:xfrm>
            <a:off x="2768600" y="1638300"/>
            <a:ext cx="3581649" cy="3556247"/>
          </a:xfrm>
          <a:prstGeom prst="rect">
            <a:avLst/>
          </a:prstGeom>
        </p:spPr>
      </p:pic>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
        <p:nvSpPr>
          <p:cNvPr id="7" name="Rectangle 6"/>
          <p:cNvSpPr/>
          <p:nvPr/>
        </p:nvSpPr>
        <p:spPr bwMode="auto">
          <a:xfrm>
            <a:off x="6436680" y="1287233"/>
            <a:ext cx="2332068" cy="13046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68" charset="0"/>
              </a:rPr>
              <a:t>Related to</a:t>
            </a:r>
            <a:r>
              <a:rPr lang="en-US" sz="2400" dirty="0" smtClean="0">
                <a:latin typeface="Times" pitchFamily="68" charset="0"/>
              </a:rPr>
              <a:t>, but not the same as agile mindset!</a:t>
            </a:r>
            <a:endParaRPr kumimoji="0" lang="en-US" sz="2400" b="0" i="0" u="none" strike="noStrike" cap="none" normalizeH="0" baseline="0" dirty="0">
              <a:ln>
                <a:noFill/>
              </a:ln>
              <a:solidFill>
                <a:schemeClr val="tx1"/>
              </a:solidFill>
              <a:effectLst/>
              <a:latin typeface="Times" pitchFamily="68" charset="0"/>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4072</TotalTime>
  <Words>4496</Words>
  <Application>Microsoft Macintosh PowerPoint</Application>
  <PresentationFormat>On-screen Show (4:3)</PresentationFormat>
  <Paragraphs>647</Paragraphs>
  <Slides>58</Slides>
  <Notes>3</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For later use</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103</cp:revision>
  <dcterms:created xsi:type="dcterms:W3CDTF">2014-03-30T16:51:02Z</dcterms:created>
  <dcterms:modified xsi:type="dcterms:W3CDTF">2015-04-21T04:32:03Z</dcterms:modified>
  <cp:category/>
</cp:coreProperties>
</file>